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ppm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September 11,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September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September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4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September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September 11,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September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September 11,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September 11,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September 11,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September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September 11,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September 11,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pm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FB1E-89F9-4165-BDB9-E61811FDF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8753" y="591970"/>
            <a:ext cx="8281987" cy="1304207"/>
          </a:xfrm>
        </p:spPr>
        <p:txBody>
          <a:bodyPr/>
          <a:lstStyle/>
          <a:p>
            <a:pPr algn="ctr"/>
            <a:r>
              <a:rPr lang="en-US" dirty="0"/>
              <a:t>Compression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1BCAA-475D-4D8F-8FCF-2F77D539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06" y="2151610"/>
            <a:ext cx="5486401" cy="39336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1155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1486-2A96-407F-90EA-4DC92E18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13401-6BA3-4302-A6C7-9A4BC2858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4109" y="1049154"/>
            <a:ext cx="7752531" cy="560190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Lossy compression permanently removes data from the file that the computer believes you can do without (redundant data). 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The difference is not easy noted</a:t>
            </a:r>
            <a:r>
              <a:rPr lang="en-US" sz="2000" dirty="0">
                <a:solidFill>
                  <a:srgbClr val="FFFFFF"/>
                </a:solidFill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.</a:t>
            </a: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 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It is impossible to get the file back to its original state and quality.</a:t>
            </a:r>
            <a:endParaRPr lang="en-US" sz="2000" dirty="0">
              <a:solidFill>
                <a:srgbClr val="FFFFFF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Lossy compression is best at creating really small file sizes – ideal for downloads or streaming.</a:t>
            </a:r>
            <a:endParaRPr lang="en-US" sz="2000" dirty="0">
              <a:solidFill>
                <a:srgbClr val="FFFFFF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File formats th</a:t>
            </a:r>
            <a:r>
              <a:rPr lang="en-US" sz="18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at use lossy compression include 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MP3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MP4 </a:t>
            </a:r>
          </a:p>
          <a:p>
            <a:pPr lvl="1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JPG</a:t>
            </a:r>
            <a:endParaRPr lang="en-US" sz="1800" dirty="0">
              <a:solidFill>
                <a:srgbClr val="FFFFFF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E32DC-DEC8-41B9-8643-C67D339D6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33"/>
          <a:stretch/>
        </p:blipFill>
        <p:spPr>
          <a:xfrm>
            <a:off x="367983" y="1713457"/>
            <a:ext cx="3474881" cy="3994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908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1486-2A96-407F-90EA-4DC92E18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945162" cy="984885"/>
          </a:xfrm>
        </p:spPr>
        <p:txBody>
          <a:bodyPr/>
          <a:lstStyle/>
          <a:p>
            <a:pPr algn="ctr"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Lossless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13401-6BA3-4302-A6C7-9A4BC2858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896" y="1357162"/>
            <a:ext cx="6631807" cy="390785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Lossless compression reduces the size of a file without any damage to the file or reduction in quality.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The file can be recompressed to its original state, with all the data bits reconstructed.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Lossless compression is ideal for compressing text or numeric files where a loss of data is unacceptable.  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It is also used in PNG, GIF and ZIP files.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5BCD2-FDE3-476B-8CE7-AFCBCA6485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8" b="12483"/>
          <a:stretch/>
        </p:blipFill>
        <p:spPr>
          <a:xfrm>
            <a:off x="435361" y="2069431"/>
            <a:ext cx="3993269" cy="3195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0095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1486-2A96-407F-90EA-4DC92E18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945162" cy="984885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32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How does lossless compression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13401-6BA3-4302-A6C7-9A4BC2858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013" y="471638"/>
            <a:ext cx="6766560" cy="5515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Lossless compression takes advantage of repetition and patterns.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A compression algorithm is used to find and index repeated words or patterns (or sections of words) within the data.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Wherever they occur in the data, the indexed words/patterns are replaced with numerical values.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JansonTextLTStd-Roman"/>
              </a:rPr>
              <a:t>The index will need to be stored with the data to allow decompression with no loss of data.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1B36B-5A85-4994-95BB-DE5049559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7" y="2021306"/>
            <a:ext cx="4020299" cy="3032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447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895A-67D1-4224-8F52-475A1B96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34" y="693654"/>
            <a:ext cx="11091600" cy="904140"/>
          </a:xfrm>
        </p:spPr>
        <p:txBody>
          <a:bodyPr>
            <a:normAutofit/>
          </a:bodyPr>
          <a:lstStyle/>
          <a:p>
            <a:r>
              <a:rPr lang="en-US" sz="4400" dirty="0"/>
              <a:t>Run Length Encoding (RLE)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33D08-6808-4E10-A1BF-F4611116E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09" y="1838425"/>
            <a:ext cx="6256422" cy="4254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coding scheme that counts the number of similar bits instead of sending them individually.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Coding of data with different numbers of bits. Frequently reoccurring data has the smallest number of bits; data that seldom reoccur have the highest number of bits.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RLE is probably the easiest compression algorithm there is. It replaces sequences of the same data values within a file by a count number and a single value. </a:t>
            </a:r>
            <a:endParaRPr lang="en-US" sz="2000" dirty="0">
              <a:solidFill>
                <a:srgbClr val="FFFFFF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71FFF-6807-4C54-8D33-084725E77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84" y="2144196"/>
            <a:ext cx="44386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1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F895A-67D1-4224-8F52-475A1B96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34" y="250892"/>
            <a:ext cx="11091600" cy="68275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How RLE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33D08-6808-4E10-A1BF-F4611116E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34" y="1020278"/>
            <a:ext cx="10104304" cy="558682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Suppose the following string of data (17 bytes) has to be compressed: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rgbClr val="FF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ABBBBBBBBBCDEEEEF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RLE compression, the compressed file takes up 10 bytes and could look like this: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rgbClr val="FF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*8B C D *4E F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Repetitive strings of data are replaced by a control character (*) followed by the number of repeated characters and the repetitive character itself.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control character is not fixed, it can differ from implementation to implementation.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the control character itself appears in the file then one extra character is coded.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RLE encoding is only effective if there are sequences of 4 or more repeating characters because three characters are used to conduct RLE so coding two repeating characters would even lead to an increase in file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8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7C0C8-686F-4AEF-9E4E-F3F27A38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Run Length Coding</a:t>
            </a:r>
          </a:p>
        </p:txBody>
      </p:sp>
      <p:pic>
        <p:nvPicPr>
          <p:cNvPr id="17" name="Data Compression_  Run Length Encoding (RLE)">
            <a:hlinkClick r:id="" action="ppaction://media"/>
            <a:extLst>
              <a:ext uri="{FF2B5EF4-FFF2-40B4-BE49-F238E27FC236}">
                <a16:creationId xmlns:a16="http://schemas.microsoft.com/office/drawing/2014/main" id="{FA4473D8-F8B0-4ED0-B824-5C9659362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261" y="1215275"/>
            <a:ext cx="11097551" cy="51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08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897E-83B4-4433-B3D8-967D1CBD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 various files (text, bitmap, image, vector graphics and sound can be compressed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58878-A219-4E2B-A731-788F39630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2023" y="2020157"/>
            <a:ext cx="5437186" cy="535354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2800" dirty="0">
                <a:latin typeface="Bookman Old Style" panose="02050604050505020204" pitchFamily="18" charset="0"/>
              </a:rPr>
              <a:t>Bitmap Image compression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65DB3-450D-4B09-9EC9-789ED243B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3096126"/>
            <a:ext cx="5429114" cy="29966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be compressed using various algorithm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most common being lossless.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RLE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DEFLATE used in the ZIP format, it combines LZ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03243E-D44B-48AD-8B55-9D23E4BAE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420" y="3096126"/>
            <a:ext cx="5436391" cy="25346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Consist of pixel which can be compressed using either lossless or lossy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E807348-F978-4F73-BF7E-04D10395B246}"/>
              </a:ext>
            </a:extLst>
          </p:cNvPr>
          <p:cNvSpPr txBox="1">
            <a:spLocks/>
          </p:cNvSpPr>
          <p:nvPr/>
        </p:nvSpPr>
        <p:spPr>
          <a:xfrm>
            <a:off x="453007" y="2020157"/>
            <a:ext cx="5437186" cy="535354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Bookman Old Style" panose="02050604050505020204" pitchFamily="18" charset="0"/>
              </a:rPr>
              <a:t>Text File compression</a:t>
            </a:r>
          </a:p>
        </p:txBody>
      </p:sp>
    </p:spTree>
    <p:extLst>
      <p:ext uri="{BB962C8B-B14F-4D97-AF65-F5344CB8AC3E}">
        <p14:creationId xmlns:p14="http://schemas.microsoft.com/office/powerpoint/2010/main" val="385890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897E-83B4-4433-B3D8-967D1CBD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 various files (text, bitmap, image, vector graphics and sound can be compressed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65DB3-450D-4B09-9EC9-789ED243B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3243714"/>
            <a:ext cx="10489314" cy="28491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Sound files can be compressed using various techniques, primarily to reduce file size while maintaining acceptable audio quality</a:t>
            </a:r>
          </a:p>
          <a:p>
            <a:r>
              <a:rPr lang="en-US" dirty="0">
                <a:solidFill>
                  <a:srgbClr val="FFFFFF"/>
                </a:solidFill>
              </a:rPr>
              <a:t>Lossless for format like FLAC and ALAC (apple lossless)</a:t>
            </a:r>
          </a:p>
          <a:p>
            <a:r>
              <a:rPr lang="en-US" dirty="0">
                <a:solidFill>
                  <a:srgbClr val="FFFFFF"/>
                </a:solidFill>
              </a:rPr>
              <a:t>Lossy for MP3,  ACC and OGG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E807348-F978-4F73-BF7E-04D10395B246}"/>
              </a:ext>
            </a:extLst>
          </p:cNvPr>
          <p:cNvSpPr txBox="1">
            <a:spLocks/>
          </p:cNvSpPr>
          <p:nvPr/>
        </p:nvSpPr>
        <p:spPr>
          <a:xfrm>
            <a:off x="1588788" y="2222287"/>
            <a:ext cx="5437186" cy="535354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Bookman Old Style" panose="02050604050505020204" pitchFamily="18" charset="0"/>
              </a:rPr>
              <a:t>Sound compression</a:t>
            </a:r>
          </a:p>
        </p:txBody>
      </p:sp>
    </p:spTree>
    <p:extLst>
      <p:ext uri="{BB962C8B-B14F-4D97-AF65-F5344CB8AC3E}">
        <p14:creationId xmlns:p14="http://schemas.microsoft.com/office/powerpoint/2010/main" val="412885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8F27-BC0F-4070-999F-28DE89F9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162FD-0299-4480-8047-A4D8481F8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85" y="2103574"/>
            <a:ext cx="6619958" cy="397962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Students should be able to</a:t>
            </a:r>
          </a:p>
          <a:p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State what is meant by compression</a:t>
            </a:r>
          </a:p>
          <a:p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Outline reasons for compression</a:t>
            </a:r>
          </a:p>
          <a:p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Describe the two compression methods</a:t>
            </a:r>
          </a:p>
          <a:p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Outline the process of using RLE encoding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CB945-F71A-42F0-8AA9-F24F1CC7B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422" y="844316"/>
            <a:ext cx="4514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7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57D-CB89-4148-8F6F-A4D33682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532" y="235819"/>
            <a:ext cx="7916823" cy="711634"/>
          </a:xfrm>
        </p:spPr>
        <p:txBody>
          <a:bodyPr/>
          <a:lstStyle/>
          <a:p>
            <a:pPr algn="ctr"/>
            <a:r>
              <a:rPr lang="en-US" dirty="0"/>
              <a:t>What is compression?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386A6-F5F2-4417-B5F5-CE66B464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481" y="1174282"/>
            <a:ext cx="7466981" cy="54478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A compression technique is an algorithm, i.e. a sequence of steps, that is followed to reduce file size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Compression makes file sizes smaller. Some computer files are very large. if you need to store files on a device with limited capacity (such as a memory card), or transfer the file data over a cable or wireless communications link, large files can be a problem.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A smaller file size means that more files can be stored in a fixed amount of storage, and files will be quicker to transfer, upload, and download</a:t>
            </a:r>
            <a:r>
              <a:rPr lang="en-US" sz="2000" dirty="0">
                <a:latin typeface="Bookman Old Style" panose="020506040505050202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6FCAE-4F49-456D-B789-990D6E433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14" y="1597794"/>
            <a:ext cx="3597205" cy="3838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386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57D-CB89-4148-8F6F-A4D33682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376020"/>
            <a:ext cx="11091600" cy="827138"/>
          </a:xfrm>
        </p:spPr>
        <p:txBody>
          <a:bodyPr/>
          <a:lstStyle/>
          <a:p>
            <a:r>
              <a:rPr lang="en-US" dirty="0"/>
              <a:t>Compression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386A6-F5F2-4417-B5F5-CE66B464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482" y="1737814"/>
            <a:ext cx="7871242" cy="487474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A compression ratio gives an indication of the effectiveness of a compression method in reducing file size.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It measures the reduction in the size of a file as a result of applying a compression algorithm.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It is calculated by dividing the size of the original file by the size of the compressed file.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+mj-ea"/>
                <a:cs typeface="+mj-cs"/>
              </a:rPr>
              <a:t>A higher compression ratio means better compression or a higher percentage of space saved during the compression process.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C3272-176D-4B71-AD63-E115EA10C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9" y="2303858"/>
            <a:ext cx="3182541" cy="31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7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3033-5C6D-41F0-A519-14F36DCF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378" y="765208"/>
            <a:ext cx="8283313" cy="584982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formula to calculate the compression ratio of a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2454A-7473-4382-B80D-A567F961F349}"/>
              </a:ext>
            </a:extLst>
          </p:cNvPr>
          <p:cNvPicPr/>
          <p:nvPr/>
        </p:nvPicPr>
        <p:blipFill rotWithShape="1">
          <a:blip r:embed="rId2"/>
          <a:srcRect t="14184"/>
          <a:stretch/>
        </p:blipFill>
        <p:spPr>
          <a:xfrm>
            <a:off x="2662186" y="1617044"/>
            <a:ext cx="8878505" cy="4475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7829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F603-7A15-4A19-8F10-132DBB64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4" y="376020"/>
            <a:ext cx="11097551" cy="908488"/>
          </a:xfrm>
        </p:spPr>
        <p:txBody>
          <a:bodyPr/>
          <a:lstStyle/>
          <a:p>
            <a:r>
              <a:rPr lang="en-US" sz="4800" dirty="0"/>
              <a:t>Image</a:t>
            </a:r>
            <a:r>
              <a:rPr lang="en-US" dirty="0"/>
              <a:t> </a:t>
            </a:r>
            <a:r>
              <a:rPr lang="en-US" sz="4800" dirty="0"/>
              <a:t>Compression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C7EA3-E1C3-4026-8615-4DD43F012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481" y="1284508"/>
            <a:ext cx="6061694" cy="5024217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cap="none" spc="0" dirty="0">
                <a:latin typeface="Bookman Old Style" panose="02050604050505020204" pitchFamily="18" charset="0"/>
              </a:rPr>
              <a:t>Image files can be very large. A typical mid-range camera is rated at 24, this means that the maximum number of pixels used to represent an image is approximately 24,000,000.</a:t>
            </a:r>
          </a:p>
          <a:p>
            <a:pPr>
              <a:lnSpc>
                <a:spcPct val="200000"/>
              </a:lnSpc>
            </a:pPr>
            <a:r>
              <a:rPr lang="en-US" sz="1800" cap="none" spc="0" dirty="0">
                <a:latin typeface="Bookman Old Style" panose="02050604050505020204" pitchFamily="18" charset="0"/>
              </a:rPr>
              <a:t>The number of bits used per pixel (colour depth) for a photographic image is typically rated at 12 bits per colour channel for red (r), green (g), and blue (b), </a:t>
            </a:r>
          </a:p>
          <a:p>
            <a:pPr>
              <a:lnSpc>
                <a:spcPct val="200000"/>
              </a:lnSpc>
            </a:pPr>
            <a:r>
              <a:rPr lang="en-US" sz="1800" cap="none" spc="0" dirty="0">
                <a:latin typeface="Bookman Old Style" panose="02050604050505020204" pitchFamily="18" charset="0"/>
              </a:rPr>
              <a:t>(RGB), a total of 36 bits per pixel.</a:t>
            </a:r>
          </a:p>
          <a:p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8A1D1-6AC5-408D-9D78-DF4CDA23B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29" y="1662056"/>
            <a:ext cx="5056890" cy="35338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911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F603-7A15-4A19-8F10-132DBB64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301298" cy="1332000"/>
          </a:xfrm>
        </p:spPr>
        <p:txBody>
          <a:bodyPr/>
          <a:lstStyle/>
          <a:p>
            <a:r>
              <a:rPr lang="en-US" sz="4800" dirty="0"/>
              <a:t>Image</a:t>
            </a:r>
            <a:r>
              <a:rPr lang="en-US" dirty="0"/>
              <a:t> </a:t>
            </a:r>
            <a:r>
              <a:rPr lang="en-US" sz="4800" dirty="0"/>
              <a:t>Compression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C7EA3-E1C3-4026-8615-4DD43F012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858" y="1915195"/>
            <a:ext cx="4762283" cy="3027610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cap="none" spc="0" dirty="0">
                <a:latin typeface="Bookman Old Style" panose="02050604050505020204" pitchFamily="18" charset="0"/>
              </a:rPr>
              <a:t>To reduce the storage and transfer time needed, images are commonly stored in JPEG format, which is highly compressed. </a:t>
            </a:r>
          </a:p>
          <a:p>
            <a:pPr>
              <a:lnSpc>
                <a:spcPct val="200000"/>
              </a:lnSpc>
            </a:pPr>
            <a:r>
              <a:rPr lang="en-US" sz="1600" cap="none" spc="0" dirty="0">
                <a:latin typeface="Bookman Old Style" panose="02050604050505020204" pitchFamily="18" charset="0"/>
              </a:rPr>
              <a:t>JPEG compression will reduce a file to around 10% of its uncompressed size. </a:t>
            </a: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45E84F-8329-4830-ADC2-336DC77978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66" y="1881275"/>
            <a:ext cx="5845071" cy="2848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635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F603-7A15-4A19-8F10-132DBB64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Sound Compression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C7EA3-E1C3-4026-8615-4DD43F012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133" y="1559060"/>
            <a:ext cx="4762283" cy="4393530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1600" cap="none" spc="0" dirty="0">
                <a:latin typeface="Bookman Old Style" panose="02050604050505020204" pitchFamily="18" charset="0"/>
              </a:rPr>
              <a:t>Sound files can also be very large. </a:t>
            </a:r>
          </a:p>
          <a:p>
            <a:pPr>
              <a:lnSpc>
                <a:spcPct val="200000"/>
              </a:lnSpc>
            </a:pPr>
            <a:r>
              <a:rPr lang="en-US" sz="1600" cap="none" spc="0" dirty="0">
                <a:latin typeface="Bookman Old Style" panose="02050604050505020204" pitchFamily="18" charset="0"/>
              </a:rPr>
              <a:t>The most popular audio file format is MP3, which is a compressed format. </a:t>
            </a:r>
          </a:p>
          <a:p>
            <a:pPr>
              <a:lnSpc>
                <a:spcPct val="200000"/>
              </a:lnSpc>
            </a:pPr>
            <a:r>
              <a:rPr lang="en-US" sz="1600" cap="none" spc="0" dirty="0">
                <a:latin typeface="Bookman Old Style" panose="02050604050505020204" pitchFamily="18" charset="0"/>
              </a:rPr>
              <a:t>Most people would not notice the difference in sound quality after compression and would benefit from the reduction in size for streaming or download purposes.</a:t>
            </a:r>
          </a:p>
          <a:p>
            <a:pPr>
              <a:lnSpc>
                <a:spcPct val="200000"/>
              </a:lnSpc>
            </a:pPr>
            <a:r>
              <a:rPr lang="en-US" sz="1600" cap="none" spc="0" dirty="0">
                <a:latin typeface="Bookman Old Style" panose="02050604050505020204" pitchFamily="18" charset="0"/>
              </a:rPr>
              <a:t> WAV is an uncompressed audio format.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8FC4C-4011-42D3-9224-F7F36D14AC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885" r="7711" b="6731"/>
          <a:stretch/>
        </p:blipFill>
        <p:spPr>
          <a:xfrm>
            <a:off x="5338052" y="1463042"/>
            <a:ext cx="6457090" cy="3407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825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519CD-ECC3-44D0-B91F-4F4EA3C4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Compression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C179B-137A-41A2-AFC9-A7F07D060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52" y="1785940"/>
            <a:ext cx="5782560" cy="397962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There are two types of compression that can be applied to files</a:t>
            </a:r>
          </a:p>
          <a:p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lossy compression </a:t>
            </a:r>
          </a:p>
          <a:p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lossless compression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204A0C-3EA3-4397-B119-93E244719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55" y="2528285"/>
            <a:ext cx="4837773" cy="26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3301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3D Float</Template>
  <TotalTime>195</TotalTime>
  <Words>979</Words>
  <Application>Microsoft Office PowerPoint</Application>
  <PresentationFormat>Widescreen</PresentationFormat>
  <Paragraphs>79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Batang</vt:lpstr>
      <vt:lpstr>Bookman Old Style</vt:lpstr>
      <vt:lpstr>Calibri</vt:lpstr>
      <vt:lpstr>Gill Sans MT</vt:lpstr>
      <vt:lpstr>JansonTextLTStd-Roman</vt:lpstr>
      <vt:lpstr>Times New Roman</vt:lpstr>
      <vt:lpstr>Walbaum Display</vt:lpstr>
      <vt:lpstr>3DFloatVTI</vt:lpstr>
      <vt:lpstr>Compression</vt:lpstr>
      <vt:lpstr>Objectives</vt:lpstr>
      <vt:lpstr>What is compression?</vt:lpstr>
      <vt:lpstr>Compression Ratio</vt:lpstr>
      <vt:lpstr>The formula to calculate the compression ratio of a file</vt:lpstr>
      <vt:lpstr>Image Compression</vt:lpstr>
      <vt:lpstr>Image Compression</vt:lpstr>
      <vt:lpstr>Sound Compression</vt:lpstr>
      <vt:lpstr>Types of Compression Methods</vt:lpstr>
      <vt:lpstr>Lossy compression</vt:lpstr>
      <vt:lpstr>Lossless</vt:lpstr>
      <vt:lpstr>How does lossless compression work?</vt:lpstr>
      <vt:lpstr>Run Length Encoding (RLE) Compression</vt:lpstr>
      <vt:lpstr>How RLE works</vt:lpstr>
      <vt:lpstr>Run Length Coding</vt:lpstr>
      <vt:lpstr>How are the various files (text, bitmap, image, vector graphics and sound can be compressed</vt:lpstr>
      <vt:lpstr>How are the various files (text, bitmap, image, vector graphics and sound can be compressed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Compression</dc:title>
  <dc:creator>Janet ReidSterling</dc:creator>
  <cp:lastModifiedBy>Janet ReidSterling</cp:lastModifiedBy>
  <cp:revision>15</cp:revision>
  <dcterms:created xsi:type="dcterms:W3CDTF">2022-09-21T06:21:02Z</dcterms:created>
  <dcterms:modified xsi:type="dcterms:W3CDTF">2023-09-11T03:26:43Z</dcterms:modified>
</cp:coreProperties>
</file>